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sldIdLst>
    <p:sldId id="256" r:id="rId2"/>
    <p:sldId id="257" r:id="rId3"/>
    <p:sldId id="265" r:id="rId4"/>
    <p:sldId id="258" r:id="rId5"/>
    <p:sldId id="273" r:id="rId6"/>
    <p:sldId id="259" r:id="rId7"/>
    <p:sldId id="274" r:id="rId8"/>
    <p:sldId id="260" r:id="rId9"/>
    <p:sldId id="261" r:id="rId10"/>
    <p:sldId id="275" r:id="rId11"/>
    <p:sldId id="291" r:id="rId12"/>
    <p:sldId id="264" r:id="rId13"/>
    <p:sldId id="276" r:id="rId14"/>
    <p:sldId id="317" r:id="rId15"/>
    <p:sldId id="262" r:id="rId16"/>
    <p:sldId id="263" r:id="rId17"/>
    <p:sldId id="277" r:id="rId18"/>
    <p:sldId id="295" r:id="rId19"/>
    <p:sldId id="266" r:id="rId20"/>
    <p:sldId id="271" r:id="rId21"/>
    <p:sldId id="272" r:id="rId22"/>
    <p:sldId id="270" r:id="rId23"/>
    <p:sldId id="296" r:id="rId24"/>
    <p:sldId id="297" r:id="rId25"/>
    <p:sldId id="298" r:id="rId26"/>
    <p:sldId id="299" r:id="rId27"/>
    <p:sldId id="309" r:id="rId28"/>
    <p:sldId id="310" r:id="rId29"/>
    <p:sldId id="311" r:id="rId30"/>
    <p:sldId id="312" r:id="rId31"/>
    <p:sldId id="305" r:id="rId32"/>
    <p:sldId id="304" r:id="rId33"/>
    <p:sldId id="306" r:id="rId34"/>
    <p:sldId id="307" r:id="rId35"/>
    <p:sldId id="308" r:id="rId36"/>
    <p:sldId id="278" r:id="rId37"/>
    <p:sldId id="283" r:id="rId38"/>
    <p:sldId id="285" r:id="rId39"/>
    <p:sldId id="293" r:id="rId40"/>
    <p:sldId id="300" r:id="rId41"/>
    <p:sldId id="321" r:id="rId42"/>
    <p:sldId id="279" r:id="rId43"/>
    <p:sldId id="292" r:id="rId44"/>
    <p:sldId id="289" r:id="rId45"/>
    <p:sldId id="286" r:id="rId46"/>
    <p:sldId id="288" r:id="rId47"/>
    <p:sldId id="318" r:id="rId48"/>
    <p:sldId id="319" r:id="rId49"/>
    <p:sldId id="315" r:id="rId50"/>
    <p:sldId id="316" r:id="rId51"/>
    <p:sldId id="287" r:id="rId52"/>
    <p:sldId id="320" r:id="rId53"/>
    <p:sldId id="281" r:id="rId54"/>
    <p:sldId id="302" r:id="rId55"/>
    <p:sldId id="303" r:id="rId56"/>
    <p:sldId id="314" r:id="rId57"/>
    <p:sldId id="313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93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86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2635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719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45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59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96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2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2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2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60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0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1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77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55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85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89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7dayshop.com/led-torches-and-camping-lights/7dayshop-torch-twin-headed-flexible-work-light-snake-light-with-54-x-led-large-and-long-82c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08FB-F50F-4037-BD19-77414070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1449198"/>
            <a:ext cx="8064805" cy="2262781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ormorant Garamond" panose="00000500000000000000" pitchFamily="2" charset="0"/>
              </a:rPr>
              <a:t>Macro Photography – </a:t>
            </a:r>
            <a:br>
              <a:rPr lang="en-GB" dirty="0"/>
            </a:br>
            <a:r>
              <a:rPr lang="en-GB" dirty="0"/>
              <a:t>								    </a:t>
            </a:r>
            <a:r>
              <a:rPr lang="en-GB" sz="10700" dirty="0">
                <a:latin typeface="Rastanty Cortez" panose="02000506000000020003" pitchFamily="50" charset="0"/>
              </a:rPr>
              <a:t>on a budget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D6577-D9B4-43BA-8813-5DDA8DB62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2" y="5022909"/>
            <a:ext cx="8206306" cy="1250112"/>
          </a:xfrm>
        </p:spPr>
        <p:txBody>
          <a:bodyPr>
            <a:normAutofit fontScale="92500"/>
          </a:bodyPr>
          <a:lstStyle/>
          <a:p>
            <a:r>
              <a:rPr lang="en-GB" sz="8000" dirty="0">
                <a:latin typeface="Rastanty Cortez" panose="02000506000000020003" pitchFamily="50" charset="0"/>
              </a:rPr>
              <a:t>Michelle Whitmore</a:t>
            </a:r>
            <a:r>
              <a:rPr lang="en-GB" sz="3600" dirty="0">
                <a:latin typeface="Alamanda" pitchFamily="2" charset="0"/>
              </a:rPr>
              <a:t>: </a:t>
            </a:r>
            <a:r>
              <a:rPr lang="en-GB" sz="1900" dirty="0">
                <a:latin typeface="Cormorant Garamond" panose="00000500000000000000" pitchFamily="2" charset="0"/>
              </a:rPr>
              <a:t>IFSWPP, ARPS, ASWPP, ASINWP</a:t>
            </a:r>
          </a:p>
        </p:txBody>
      </p:sp>
    </p:spTree>
    <p:extLst>
      <p:ext uri="{BB962C8B-B14F-4D97-AF65-F5344CB8AC3E}">
        <p14:creationId xmlns:p14="http://schemas.microsoft.com/office/powerpoint/2010/main" val="3462433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loor, indoor, table&#10;&#10;Description generated with high confidence">
            <a:extLst>
              <a:ext uri="{FF2B5EF4-FFF2-40B4-BE49-F238E27FC236}">
                <a16:creationId xmlns:a16="http://schemas.microsoft.com/office/drawing/2014/main" id="{2DDF8205-5E6D-4202-AD71-7305322D8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266" y="585745"/>
            <a:ext cx="5668792" cy="37782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indoor, sitting, table&#10;&#10;Description generated with high confidence">
            <a:extLst>
              <a:ext uri="{FF2B5EF4-FFF2-40B4-BE49-F238E27FC236}">
                <a16:creationId xmlns:a16="http://schemas.microsoft.com/office/drawing/2014/main" id="{E4DDCA28-4CF8-455C-9A24-8E8C72B7D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734" y="2209271"/>
            <a:ext cx="6096000" cy="406298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655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animal, insect&#10;&#10;Description generated with very high confidence">
            <a:extLst>
              <a:ext uri="{FF2B5EF4-FFF2-40B4-BE49-F238E27FC236}">
                <a16:creationId xmlns:a16="http://schemas.microsoft.com/office/drawing/2014/main" id="{DCCF291F-E38F-438D-B4DA-B290277B6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8309" y="1023257"/>
            <a:ext cx="3229657" cy="484569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BD6F56-EB26-4437-89BB-76DB51A63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57" y="1023257"/>
            <a:ext cx="7270365" cy="484569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210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E6E1-C9AF-42B6-9F44-09CE9C85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A3 </a:t>
            </a:r>
            <a:r>
              <a:rPr lang="en-GB" dirty="0" err="1">
                <a:latin typeface="Cormorant Garamond" panose="00000500000000000000" pitchFamily="2" charset="0"/>
              </a:rPr>
              <a:t>LightPad</a:t>
            </a:r>
            <a:r>
              <a:rPr lang="en-GB" dirty="0">
                <a:latin typeface="Cormorant Garamond" panose="00000500000000000000" pitchFamily="2" charset="0"/>
              </a:rPr>
              <a:t> - £35 - Amazon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63B926-14C7-48CD-B878-95438CF54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4889" y="1515417"/>
            <a:ext cx="5008228" cy="509169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990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D96289-E70E-4EB0-86FD-C3835A5B2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040" y="755009"/>
            <a:ext cx="8308531" cy="553763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870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89B218-3635-409C-AA8E-90CBBD499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740" y="864066"/>
            <a:ext cx="8237221" cy="549010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604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824A2-A667-4E7B-8F91-5D792ACF0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Video light - £30 - Amazon</a:t>
            </a:r>
          </a:p>
        </p:txBody>
      </p:sp>
      <p:pic>
        <p:nvPicPr>
          <p:cNvPr id="4" name="Picture 3" descr="A pair of led lights&#10;&#10;Description automatically generated">
            <a:extLst>
              <a:ext uri="{FF2B5EF4-FFF2-40B4-BE49-F238E27FC236}">
                <a16:creationId xmlns:a16="http://schemas.microsoft.com/office/drawing/2014/main" id="{DFCB64F9-1BDD-933B-2769-DB8F96C5B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558" y="1826812"/>
            <a:ext cx="4850334" cy="45431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1895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6923-ABA2-4CCF-8591-4D870685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Video Light Accessories </a:t>
            </a:r>
            <a:r>
              <a:rPr lang="en-GB" dirty="0">
                <a:latin typeface="Cormorant Garamond" panose="00000500000000000000" pitchFamily="2" charset="0"/>
                <a:sym typeface="Wingdings" panose="05000000000000000000" pitchFamily="2" charset="2"/>
              </a:rPr>
              <a:t></a:t>
            </a:r>
            <a:endParaRPr lang="en-GB" dirty="0">
              <a:latin typeface="Cormorant Garamond" panose="00000500000000000000" pitchFamily="2" charset="0"/>
            </a:endParaRPr>
          </a:p>
        </p:txBody>
      </p:sp>
      <p:pic>
        <p:nvPicPr>
          <p:cNvPr id="5" name="Content Placeholder 4" descr="A close up of a printer&#10;&#10;Description generated with very high confidence">
            <a:extLst>
              <a:ext uri="{FF2B5EF4-FFF2-40B4-BE49-F238E27FC236}">
                <a16:creationId xmlns:a16="http://schemas.microsoft.com/office/drawing/2014/main" id="{6562F2FF-0EBD-4E74-B87C-724589F4F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7355" y="1864940"/>
            <a:ext cx="4195810" cy="419581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C29DB-2E7A-4326-95F3-7C5462A54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98" y="1824880"/>
            <a:ext cx="4235870" cy="423587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684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23495020-DF38-4A0D-BE39-AB7C026D1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119" y="625086"/>
            <a:ext cx="3831904" cy="574498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wall, building, animal&#10;&#10;Description generated with very high confidence">
            <a:extLst>
              <a:ext uri="{FF2B5EF4-FFF2-40B4-BE49-F238E27FC236}">
                <a16:creationId xmlns:a16="http://schemas.microsoft.com/office/drawing/2014/main" id="{B48D839E-2D15-4525-9315-581E25058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657" y="620938"/>
            <a:ext cx="3831904" cy="574929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7829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pider&#10;&#10;Description generated with very high confidence">
            <a:extLst>
              <a:ext uri="{FF2B5EF4-FFF2-40B4-BE49-F238E27FC236}">
                <a16:creationId xmlns:a16="http://schemas.microsoft.com/office/drawing/2014/main" id="{6CCC9E19-FDD8-4F76-8426-723B0451F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820" y="630841"/>
            <a:ext cx="8396576" cy="559631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465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DD7D-64B5-418E-AF77-B978DD29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Budget Macro/Close-up lenses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C75A1-002E-42F2-887E-146B394F4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Quattrocento" panose="02020502030000000404" pitchFamily="18" charset="0"/>
              </a:rPr>
              <a:t>Close-Up filters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Extension rings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 err="1">
                <a:latin typeface="Quattrocento" panose="02020502030000000404" pitchFamily="18" charset="0"/>
              </a:rPr>
              <a:t>Raynox</a:t>
            </a:r>
            <a:r>
              <a:rPr lang="en-GB" sz="2400" dirty="0">
                <a:latin typeface="Quattrocento" panose="02020502030000000404" pitchFamily="18" charset="0"/>
              </a:rPr>
              <a:t> lens</a:t>
            </a:r>
          </a:p>
        </p:txBody>
      </p:sp>
    </p:spTree>
    <p:extLst>
      <p:ext uri="{BB962C8B-B14F-4D97-AF65-F5344CB8AC3E}">
        <p14:creationId xmlns:p14="http://schemas.microsoft.com/office/powerpoint/2010/main" val="376405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9B63-5FCF-4227-A2A2-8DD2BFC0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What we’re going to be looking at.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3ADF5-2777-44CD-B623-2564F6030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19075"/>
            <a:ext cx="8915400" cy="5016617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Quattrocento" panose="02020502030000000404" pitchFamily="18" charset="0"/>
              </a:rPr>
              <a:t>Different types of lighting for home studio</a:t>
            </a:r>
          </a:p>
          <a:p>
            <a:r>
              <a:rPr lang="en-GB" sz="2400" dirty="0">
                <a:latin typeface="Quattrocento" panose="02020502030000000404" pitchFamily="18" charset="0"/>
              </a:rPr>
              <a:t>Lighting for on the move</a:t>
            </a:r>
          </a:p>
          <a:p>
            <a:r>
              <a:rPr lang="en-GB" sz="2400" dirty="0">
                <a:latin typeface="Quattrocento" panose="02020502030000000404" pitchFamily="18" charset="0"/>
              </a:rPr>
              <a:t>All under £100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Alternative macro lenses</a:t>
            </a:r>
          </a:p>
          <a:p>
            <a:r>
              <a:rPr lang="en-GB" sz="2400" dirty="0">
                <a:latin typeface="Quattrocento" panose="02020502030000000404" pitchFamily="18" charset="0"/>
              </a:rPr>
              <a:t>All under £100</a:t>
            </a:r>
          </a:p>
          <a:p>
            <a:r>
              <a:rPr lang="en-GB" sz="2400" dirty="0">
                <a:latin typeface="Quattrocento" panose="02020502030000000404" pitchFamily="18" charset="0"/>
              </a:rPr>
              <a:t>A few ideas for wedding photographers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Backdrops – creating your own</a:t>
            </a:r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94092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F0ED-DC13-49F3-A667-B0D4074AF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Close-up Filter from £10 - Amazon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B8047-3834-4E25-B4ED-220463823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Quattrocento" panose="02020502030000000404" pitchFamily="18" charset="0"/>
              </a:rPr>
              <a:t>What they look like</a:t>
            </a:r>
          </a:p>
        </p:txBody>
      </p:sp>
      <p:pic>
        <p:nvPicPr>
          <p:cNvPr id="8" name="Content Placeholder 7" descr="A picture containing indoor, black, sitting, microscope&#10;&#10;Description generated with very high confidence">
            <a:extLst>
              <a:ext uri="{FF2B5EF4-FFF2-40B4-BE49-F238E27FC236}">
                <a16:creationId xmlns:a16="http://schemas.microsoft.com/office/drawing/2014/main" id="{524C6D14-F16B-43DE-B846-4E3F1C6CB5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91241" y="2549524"/>
            <a:ext cx="3923228" cy="375060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4F313-77AA-4F2F-85B1-5722F9E2D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>
                <a:latin typeface="Quattrocento" panose="02020502030000000404" pitchFamily="18" charset="0"/>
              </a:rPr>
              <a:t>Get the right ones</a:t>
            </a:r>
          </a:p>
        </p:txBody>
      </p:sp>
      <p:pic>
        <p:nvPicPr>
          <p:cNvPr id="10" name="Content Placeholder 9" descr="A close up of a camera&#10;&#10;Description generated with very high confidence">
            <a:extLst>
              <a:ext uri="{FF2B5EF4-FFF2-40B4-BE49-F238E27FC236}">
                <a16:creationId xmlns:a16="http://schemas.microsoft.com/office/drawing/2014/main" id="{A05F318B-65AF-4F13-A2AF-3C6310ED97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13514" y="2546349"/>
            <a:ext cx="3658680" cy="375060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295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F0ED-DC13-49F3-A667-B0D4074AF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Extension Rings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B8047-3834-4E25-B4ED-220463823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Quattrocento" panose="02020502030000000404" pitchFamily="18" charset="0"/>
              </a:rPr>
              <a:t>What they look like</a:t>
            </a:r>
          </a:p>
        </p:txBody>
      </p:sp>
      <p:pic>
        <p:nvPicPr>
          <p:cNvPr id="8" name="Content Placeholder 7" descr="A picture containing cup, electronics, coffee, sitting&#10;&#10;Description generated with very high confidence">
            <a:extLst>
              <a:ext uri="{FF2B5EF4-FFF2-40B4-BE49-F238E27FC236}">
                <a16:creationId xmlns:a16="http://schemas.microsoft.com/office/drawing/2014/main" id="{FB3E64D6-7285-4249-A06D-977F4958A9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94427" y="2549525"/>
            <a:ext cx="3842886" cy="384288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4F313-77AA-4F2F-85B1-5722F9E2D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>
                <a:latin typeface="Quattrocento" panose="02020502030000000404" pitchFamily="18" charset="0"/>
              </a:rPr>
              <a:t>Fitting them together</a:t>
            </a:r>
          </a:p>
        </p:txBody>
      </p:sp>
      <p:pic>
        <p:nvPicPr>
          <p:cNvPr id="10" name="Content Placeholder 9" descr="A close up of a camera&#10;&#10;Description generated with very high confidence">
            <a:extLst>
              <a:ext uri="{FF2B5EF4-FFF2-40B4-BE49-F238E27FC236}">
                <a16:creationId xmlns:a16="http://schemas.microsoft.com/office/drawing/2014/main" id="{1ECE2284-190E-4427-88AA-68C137A1EB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70396" y="2546349"/>
            <a:ext cx="3842885" cy="384288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5284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BFED-B0C7-4D83-A0A6-DD488926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ormorant Garamond" panose="00000500000000000000" pitchFamily="2" charset="0"/>
              </a:rPr>
              <a:t>Ryanox</a:t>
            </a:r>
            <a:r>
              <a:rPr lang="en-GB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76898D-9D55-4130-8715-6ED292892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3380" y="1767018"/>
            <a:ext cx="4889240" cy="488924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557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A8D867-6452-4660-BA7D-F1AA546B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069" y="669931"/>
            <a:ext cx="8514458" cy="567488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3CE94-09D9-444C-AD54-BBE685CEE3FA}"/>
              </a:ext>
            </a:extLst>
          </p:cNvPr>
          <p:cNvSpPr txBox="1"/>
          <p:nvPr/>
        </p:nvSpPr>
        <p:spPr>
          <a:xfrm>
            <a:off x="2701255" y="5478012"/>
            <a:ext cx="289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Quattrocento" panose="02020502030000000404" pitchFamily="18" charset="0"/>
              </a:rPr>
              <a:t>18-55mm lens only</a:t>
            </a:r>
          </a:p>
        </p:txBody>
      </p:sp>
    </p:spTree>
    <p:extLst>
      <p:ext uri="{BB962C8B-B14F-4D97-AF65-F5344CB8AC3E}">
        <p14:creationId xmlns:p14="http://schemas.microsoft.com/office/powerpoint/2010/main" val="3310237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1FF5C-B70B-46EB-9BC1-0F8FFE376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288" y="608683"/>
            <a:ext cx="8463065" cy="564063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C8C9C6-18DD-449A-B4D9-7CC796BD962A}"/>
              </a:ext>
            </a:extLst>
          </p:cNvPr>
          <p:cNvSpPr txBox="1"/>
          <p:nvPr/>
        </p:nvSpPr>
        <p:spPr>
          <a:xfrm>
            <a:off x="2642532" y="5335398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Quattrocento" panose="02020502030000000404" pitchFamily="18" charset="0"/>
              </a:rPr>
              <a:t>Raynox</a:t>
            </a:r>
            <a:r>
              <a:rPr lang="en-GB" sz="2400" dirty="0">
                <a:latin typeface="Quattrocento" panose="02020502030000000404" pitchFamily="18" charset="0"/>
              </a:rPr>
              <a:t> 250</a:t>
            </a:r>
          </a:p>
        </p:txBody>
      </p:sp>
    </p:spTree>
    <p:extLst>
      <p:ext uri="{BB962C8B-B14F-4D97-AF65-F5344CB8AC3E}">
        <p14:creationId xmlns:p14="http://schemas.microsoft.com/office/powerpoint/2010/main" val="2917695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E3E13-68DD-4CAA-AA4C-A0DB5346E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336" y="676217"/>
            <a:ext cx="8475740" cy="564908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04254-E24D-41F0-B579-AFBC0C0E3144}"/>
              </a:ext>
            </a:extLst>
          </p:cNvPr>
          <p:cNvSpPr txBox="1"/>
          <p:nvPr/>
        </p:nvSpPr>
        <p:spPr>
          <a:xfrm>
            <a:off x="2701255" y="5436066"/>
            <a:ext cx="30877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Quattrocento" panose="02020502030000000404" pitchFamily="18" charset="0"/>
              </a:rPr>
              <a:t>12mm extension ring</a:t>
            </a:r>
          </a:p>
        </p:txBody>
      </p:sp>
    </p:spTree>
    <p:extLst>
      <p:ext uri="{BB962C8B-B14F-4D97-AF65-F5344CB8AC3E}">
        <p14:creationId xmlns:p14="http://schemas.microsoft.com/office/powerpoint/2010/main" val="3828669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7C96B-19BB-4190-A708-5BC705414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57" y="587700"/>
            <a:ext cx="8526030" cy="568259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335533-B4F9-4E00-B569-F068867C6FDF}"/>
              </a:ext>
            </a:extLst>
          </p:cNvPr>
          <p:cNvSpPr txBox="1"/>
          <p:nvPr/>
        </p:nvSpPr>
        <p:spPr>
          <a:xfrm>
            <a:off x="2567031" y="5528345"/>
            <a:ext cx="5024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Quattrocento" panose="02020502030000000404" pitchFamily="18" charset="0"/>
              </a:rPr>
              <a:t>12mm extension ring + </a:t>
            </a:r>
            <a:r>
              <a:rPr lang="en-GB" sz="2400" dirty="0" err="1">
                <a:solidFill>
                  <a:schemeClr val="bg1"/>
                </a:solidFill>
                <a:latin typeface="Quattrocento" panose="02020502030000000404" pitchFamily="18" charset="0"/>
              </a:rPr>
              <a:t>Raynox</a:t>
            </a:r>
            <a:r>
              <a:rPr lang="en-GB" sz="2400" dirty="0">
                <a:solidFill>
                  <a:schemeClr val="bg1"/>
                </a:solidFill>
                <a:latin typeface="Quattrocento" panose="02020502030000000404" pitchFamily="18" charset="0"/>
              </a:rPr>
              <a:t> 250</a:t>
            </a:r>
          </a:p>
        </p:txBody>
      </p:sp>
    </p:spTree>
    <p:extLst>
      <p:ext uri="{BB962C8B-B14F-4D97-AF65-F5344CB8AC3E}">
        <p14:creationId xmlns:p14="http://schemas.microsoft.com/office/powerpoint/2010/main" val="1864738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9A204-FA02-4AD4-93C9-E8BB41FC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348" y="569528"/>
            <a:ext cx="8580562" cy="571894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A68839-D5C2-4495-886F-E95627CE2586}"/>
              </a:ext>
            </a:extLst>
          </p:cNvPr>
          <p:cNvSpPr txBox="1"/>
          <p:nvPr/>
        </p:nvSpPr>
        <p:spPr>
          <a:xfrm>
            <a:off x="2711740" y="5545123"/>
            <a:ext cx="3220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Quattrocento" panose="02020502030000000404" pitchFamily="18" charset="0"/>
              </a:rPr>
              <a:t>25mm extension tube</a:t>
            </a:r>
          </a:p>
        </p:txBody>
      </p:sp>
    </p:spTree>
    <p:extLst>
      <p:ext uri="{BB962C8B-B14F-4D97-AF65-F5344CB8AC3E}">
        <p14:creationId xmlns:p14="http://schemas.microsoft.com/office/powerpoint/2010/main" val="133404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FF819-5E95-48E1-8CAF-9ACA2EA5E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659" y="573741"/>
            <a:ext cx="8517583" cy="567696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3278C-4D45-4D64-B469-10F1ECC1BE4A}"/>
              </a:ext>
            </a:extLst>
          </p:cNvPr>
          <p:cNvSpPr txBox="1"/>
          <p:nvPr/>
        </p:nvSpPr>
        <p:spPr>
          <a:xfrm>
            <a:off x="2617365" y="5478011"/>
            <a:ext cx="5157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Quattrocento" panose="02020502030000000404" pitchFamily="18" charset="0"/>
              </a:rPr>
              <a:t>25mm extension tube + </a:t>
            </a:r>
            <a:r>
              <a:rPr lang="en-GB" sz="2400" dirty="0" err="1">
                <a:solidFill>
                  <a:schemeClr val="bg1"/>
                </a:solidFill>
                <a:latin typeface="Quattrocento" panose="02020502030000000404" pitchFamily="18" charset="0"/>
              </a:rPr>
              <a:t>Raynox</a:t>
            </a:r>
            <a:r>
              <a:rPr lang="en-GB" sz="2400" dirty="0">
                <a:solidFill>
                  <a:schemeClr val="bg1"/>
                </a:solidFill>
                <a:latin typeface="Quattrocento" panose="02020502030000000404" pitchFamily="18" charset="0"/>
              </a:rPr>
              <a:t> 250</a:t>
            </a:r>
          </a:p>
        </p:txBody>
      </p:sp>
    </p:spTree>
    <p:extLst>
      <p:ext uri="{BB962C8B-B14F-4D97-AF65-F5344CB8AC3E}">
        <p14:creationId xmlns:p14="http://schemas.microsoft.com/office/powerpoint/2010/main" val="1245357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F2E00B-1078-4030-9C87-08B778B1E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588" y="530388"/>
            <a:ext cx="8660267" cy="577206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A9954-47F1-4CDC-B7F9-E99EB6E43E73}"/>
              </a:ext>
            </a:extLst>
          </p:cNvPr>
          <p:cNvSpPr txBox="1"/>
          <p:nvPr/>
        </p:nvSpPr>
        <p:spPr>
          <a:xfrm>
            <a:off x="2768367" y="5519956"/>
            <a:ext cx="449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Quattrocento" panose="02020502030000000404" pitchFamily="18" charset="0"/>
              </a:rPr>
              <a:t>25mm + 12mm extension tubes</a:t>
            </a:r>
          </a:p>
        </p:txBody>
      </p:sp>
    </p:spTree>
    <p:extLst>
      <p:ext uri="{BB962C8B-B14F-4D97-AF65-F5344CB8AC3E}">
        <p14:creationId xmlns:p14="http://schemas.microsoft.com/office/powerpoint/2010/main" val="368202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C475-570B-400E-9BEA-AD01D913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Lighting on a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475AA-6CDF-4AAD-904D-E8A082B24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Quattrocento" panose="02020502030000000404" pitchFamily="18" charset="0"/>
              </a:rPr>
              <a:t>Torch</a:t>
            </a:r>
          </a:p>
          <a:p>
            <a:r>
              <a:rPr lang="en-GB" sz="2400" dirty="0">
                <a:latin typeface="Quattrocento" panose="02020502030000000404" pitchFamily="18" charset="0"/>
              </a:rPr>
              <a:t>Flexible work light</a:t>
            </a:r>
          </a:p>
          <a:p>
            <a:r>
              <a:rPr lang="en-GB" sz="2400" dirty="0">
                <a:latin typeface="Quattrocento" panose="02020502030000000404" pitchFamily="18" charset="0"/>
              </a:rPr>
              <a:t>Camping lamp</a:t>
            </a:r>
          </a:p>
          <a:p>
            <a:r>
              <a:rPr lang="en-GB" sz="2400" dirty="0">
                <a:latin typeface="Quattrocento" panose="02020502030000000404" pitchFamily="18" charset="0"/>
              </a:rPr>
              <a:t>LED Desk Lamp</a:t>
            </a:r>
          </a:p>
          <a:p>
            <a:r>
              <a:rPr lang="en-GB" sz="2400" dirty="0" err="1">
                <a:latin typeface="Quattrocento" panose="02020502030000000404" pitchFamily="18" charset="0"/>
              </a:rPr>
              <a:t>LightPad</a:t>
            </a:r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Video light</a:t>
            </a:r>
          </a:p>
        </p:txBody>
      </p:sp>
    </p:spTree>
    <p:extLst>
      <p:ext uri="{BB962C8B-B14F-4D97-AF65-F5344CB8AC3E}">
        <p14:creationId xmlns:p14="http://schemas.microsoft.com/office/powerpoint/2010/main" val="2786662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59C513-52FE-45DE-95B7-BB4E4E7B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477" y="624058"/>
            <a:ext cx="8416929" cy="560988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E8173F-5661-4E2E-B498-99DD2D5AEC69}"/>
              </a:ext>
            </a:extLst>
          </p:cNvPr>
          <p:cNvSpPr txBox="1"/>
          <p:nvPr/>
        </p:nvSpPr>
        <p:spPr>
          <a:xfrm>
            <a:off x="2682245" y="5486400"/>
            <a:ext cx="6433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Quattrocento" panose="02020502030000000404" pitchFamily="18" charset="0"/>
              </a:rPr>
              <a:t>25mm + 12mm extension tubes + </a:t>
            </a:r>
            <a:r>
              <a:rPr lang="en-GB" sz="2400" dirty="0" err="1">
                <a:solidFill>
                  <a:schemeClr val="bg1"/>
                </a:solidFill>
                <a:latin typeface="Quattrocento" panose="02020502030000000404" pitchFamily="18" charset="0"/>
              </a:rPr>
              <a:t>Raynox</a:t>
            </a:r>
            <a:r>
              <a:rPr lang="en-GB" sz="2400" dirty="0">
                <a:solidFill>
                  <a:schemeClr val="bg1"/>
                </a:solidFill>
                <a:latin typeface="Quattrocento" panose="02020502030000000404" pitchFamily="18" charset="0"/>
              </a:rPr>
              <a:t> 250</a:t>
            </a:r>
          </a:p>
        </p:txBody>
      </p:sp>
    </p:spTree>
    <p:extLst>
      <p:ext uri="{BB962C8B-B14F-4D97-AF65-F5344CB8AC3E}">
        <p14:creationId xmlns:p14="http://schemas.microsoft.com/office/powerpoint/2010/main" val="51322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AF036-295E-4E89-9790-AC9775BB7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For Wedding photographers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CBD4B-99F3-4761-9301-9DC359B58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Quattrocento" panose="02020502030000000404" pitchFamily="18" charset="0"/>
              </a:rPr>
              <a:t>Small &amp; lightweight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Considerably cheaper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Great alternative for detail shots</a:t>
            </a:r>
          </a:p>
        </p:txBody>
      </p:sp>
    </p:spTree>
    <p:extLst>
      <p:ext uri="{BB962C8B-B14F-4D97-AF65-F5344CB8AC3E}">
        <p14:creationId xmlns:p14="http://schemas.microsoft.com/office/powerpoint/2010/main" val="3944574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BE6CD-A552-461D-AE21-DC1909800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383" y="696738"/>
            <a:ext cx="8198834" cy="546452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057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1E73B-9440-45B2-AE65-19FC52EA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216" y="756860"/>
            <a:ext cx="8100969" cy="539929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496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8AB3A-BDB8-4586-AAB0-F70639D06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22" b="3019"/>
          <a:stretch/>
        </p:blipFill>
        <p:spPr>
          <a:xfrm>
            <a:off x="3989007" y="494077"/>
            <a:ext cx="5415052" cy="586984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507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703D9-3B07-43DD-B183-E511B1F68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849" y="381000"/>
            <a:ext cx="3973058" cy="596107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5938E7-9424-4F8D-A9E1-09B7EC72D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654" y="381000"/>
            <a:ext cx="3973058" cy="596107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509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FD94-8EA0-4489-8A0C-E36CA3DBC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Backgrounds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421A3-BD28-439A-9585-4BA2CCBFC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Quattrocento" panose="02020502030000000404" pitchFamily="18" charset="0"/>
              </a:rPr>
              <a:t>Items found in the home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Print your own textures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Create your own bespoke backgrounds</a:t>
            </a:r>
          </a:p>
        </p:txBody>
      </p:sp>
    </p:spTree>
    <p:extLst>
      <p:ext uri="{BB962C8B-B14F-4D97-AF65-F5344CB8AC3E}">
        <p14:creationId xmlns:p14="http://schemas.microsoft.com/office/powerpoint/2010/main" val="3808643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E402F-4AF7-4D7E-B8B0-A3A078C6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Items in the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773C6-602F-4311-83CB-4F46C9B3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3816"/>
            <a:ext cx="8915400" cy="4570074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latin typeface="Quattrocento" panose="02020502030000000404" pitchFamily="18" charset="0"/>
              </a:rPr>
              <a:t>Paper – wrapping paper, tissue paper, wall-paper, music sheets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Textiles – lace, voile, felt, velvet, fabrics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Wood – flooring, desktop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Tiles – reflective tiles, CDs/DVDs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Garden – leaves, moss, flowers, logs</a:t>
            </a:r>
          </a:p>
        </p:txBody>
      </p:sp>
    </p:spTree>
    <p:extLst>
      <p:ext uri="{BB962C8B-B14F-4D97-AF65-F5344CB8AC3E}">
        <p14:creationId xmlns:p14="http://schemas.microsoft.com/office/powerpoint/2010/main" val="1579888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A1CDAAC0-CFE2-4E05-A831-52AF40EBA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152" y="567462"/>
            <a:ext cx="8586760" cy="572307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8356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E213FB8E-0D60-4AB5-B021-62FB30A93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841" y="381000"/>
            <a:ext cx="6096000" cy="60960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524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93BC7-16C1-4E7D-8D9D-207FD306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A torch – cost = £2.99+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1D4BD-2FDA-4E5F-83F9-3EBAFAE12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5865" y="1550021"/>
            <a:ext cx="4836618" cy="483661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407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4E0CD-D77F-47F0-8BEA-6F3650530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292" y="381000"/>
            <a:ext cx="4062984" cy="60960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78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ubble&#10;&#10;Description generated with high confidence">
            <a:extLst>
              <a:ext uri="{FF2B5EF4-FFF2-40B4-BE49-F238E27FC236}">
                <a16:creationId xmlns:a16="http://schemas.microsoft.com/office/drawing/2014/main" id="{423B903B-E0C1-4E53-A7C8-6D5489FA9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6114" y="755010"/>
            <a:ext cx="7396726" cy="554754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575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629F176D-C037-4C4C-84A3-29E67F390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530" y="558031"/>
            <a:ext cx="8615061" cy="574193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642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lower&#10;&#10;Description generated with high confidence">
            <a:extLst>
              <a:ext uri="{FF2B5EF4-FFF2-40B4-BE49-F238E27FC236}">
                <a16:creationId xmlns:a16="http://schemas.microsoft.com/office/drawing/2014/main" id="{2FAFE19B-BF1D-48ED-A931-EF4013897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050" y="580783"/>
            <a:ext cx="8655920" cy="576917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316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903B345A-759F-4D95-BD1A-B93ECB8C2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087" y="642015"/>
            <a:ext cx="8363044" cy="557396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393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AE2DD-94DF-4324-AEB1-A6F8972B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Photograph &amp; print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B8C84-6B6D-4850-B1C6-187325C0B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Quattrocento" panose="02020502030000000404" pitchFamily="18" charset="0"/>
              </a:rPr>
              <a:t>Trees - wood, bark, leaves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Stonework - bricks, concrete, stones/pebbles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Nature – rain, ice patterns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Metals – copper, rust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85039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2ED9C2-117B-4FAD-97B5-B979DBE07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2269" y="480665"/>
            <a:ext cx="3809195" cy="571522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AE3EE-1292-4AC4-B914-878162747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55" y="480667"/>
            <a:ext cx="3809195" cy="571522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3409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97C953-A3C6-4263-9723-D8EE72221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162566" y="1513942"/>
            <a:ext cx="5746610" cy="383011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9EA81-530E-451D-A379-FD4301266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50099" y="1513942"/>
            <a:ext cx="5746610" cy="383011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145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579134-62D0-438C-9E10-B508CE81C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754823" y="539389"/>
            <a:ext cx="3766849" cy="565168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143378-87F3-40C0-BC54-387D35D85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184210" y="539391"/>
            <a:ext cx="3766849" cy="565168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1967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20769D-3361-4900-826C-A479A058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20157" y="1539875"/>
            <a:ext cx="5668793" cy="377825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5C9C2C-7E6A-4B32-9FC3-AFA73114F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 flipV="1">
            <a:off x="1624994" y="1539875"/>
            <a:ext cx="5668792" cy="377825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ubble&#10;&#10;Description generated with high confidence">
            <a:extLst>
              <a:ext uri="{FF2B5EF4-FFF2-40B4-BE49-F238E27FC236}">
                <a16:creationId xmlns:a16="http://schemas.microsoft.com/office/drawing/2014/main" id="{423B903B-E0C1-4E53-A7C8-6D5489FA9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6114" y="755010"/>
            <a:ext cx="7396726" cy="554754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2037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sect&#10;&#10;Description generated with high confidence">
            <a:extLst>
              <a:ext uri="{FF2B5EF4-FFF2-40B4-BE49-F238E27FC236}">
                <a16:creationId xmlns:a16="http://schemas.microsoft.com/office/drawing/2014/main" id="{80AA9005-68DD-47C6-BF1A-9ECA35995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203" y="567305"/>
            <a:ext cx="3815593" cy="572339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5469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69E9-043C-4355-B0A4-D4D49D57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Create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2D309-75E5-4C9C-8589-D464659F8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Quattrocento" panose="02020502030000000404" pitchFamily="18" charset="0"/>
              </a:rPr>
              <a:t>Canvas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Wooden board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Sample paint pots</a:t>
            </a:r>
          </a:p>
          <a:p>
            <a:endParaRPr lang="en-GB" sz="2400" dirty="0">
              <a:latin typeface="Quattrocento" panose="02020502030000000404" pitchFamily="18" charset="0"/>
            </a:endParaRPr>
          </a:p>
          <a:p>
            <a:r>
              <a:rPr lang="en-GB" sz="2400" dirty="0">
                <a:latin typeface="Quattrocento" panose="02020502030000000404" pitchFamily="18" charset="0"/>
              </a:rPr>
              <a:t>Brushes and/or sponges and rags</a:t>
            </a:r>
          </a:p>
        </p:txBody>
      </p:sp>
    </p:spTree>
    <p:extLst>
      <p:ext uri="{BB962C8B-B14F-4D97-AF65-F5344CB8AC3E}">
        <p14:creationId xmlns:p14="http://schemas.microsoft.com/office/powerpoint/2010/main" val="2972480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94D84-5F11-4A76-8FC0-44C075FF5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Non-structural Hardwood plywood</a:t>
            </a:r>
            <a:br>
              <a:rPr lang="en-GB" dirty="0">
                <a:latin typeface="Cormorant Garamond" panose="00000500000000000000" pitchFamily="2" charset="0"/>
              </a:rPr>
            </a:br>
            <a:r>
              <a:rPr lang="en-GB" dirty="0">
                <a:latin typeface="Cormorant Garamond" panose="00000500000000000000" pitchFamily="2" charset="0"/>
              </a:rPr>
              <a:t>5.5mm x 607mm x 1829mm – £15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D7D5EC-B7B2-4609-90E5-09077BECCA2A}"/>
              </a:ext>
            </a:extLst>
          </p:cNvPr>
          <p:cNvSpPr/>
          <p:nvPr/>
        </p:nvSpPr>
        <p:spPr>
          <a:xfrm rot="16200000">
            <a:off x="5194155" y="2313470"/>
            <a:ext cx="2281807" cy="33904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B1763-1756-422C-B687-A23419BD09E8}"/>
              </a:ext>
            </a:extLst>
          </p:cNvPr>
          <p:cNvSpPr/>
          <p:nvPr/>
        </p:nvSpPr>
        <p:spPr>
          <a:xfrm rot="16200000">
            <a:off x="1803712" y="2313471"/>
            <a:ext cx="2281807" cy="3390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DF5132-0710-4C2A-AAE5-AFEDE1970947}"/>
              </a:ext>
            </a:extLst>
          </p:cNvPr>
          <p:cNvSpPr/>
          <p:nvPr/>
        </p:nvSpPr>
        <p:spPr>
          <a:xfrm rot="5400000">
            <a:off x="7972365" y="2925703"/>
            <a:ext cx="2281806" cy="21659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561D7A-9ED8-42D2-9438-E654C10EECBB}"/>
              </a:ext>
            </a:extLst>
          </p:cNvPr>
          <p:cNvSpPr txBox="1"/>
          <p:nvPr/>
        </p:nvSpPr>
        <p:spPr>
          <a:xfrm>
            <a:off x="1871245" y="3685524"/>
            <a:ext cx="221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Quattrocento" panose="02020502030000000404" pitchFamily="18" charset="0"/>
              </a:rPr>
              <a:t>607 x 750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3BD03-1D40-4FA1-BE40-0C2BE811E809}"/>
              </a:ext>
            </a:extLst>
          </p:cNvPr>
          <p:cNvSpPr txBox="1"/>
          <p:nvPr/>
        </p:nvSpPr>
        <p:spPr>
          <a:xfrm>
            <a:off x="5261687" y="3685524"/>
            <a:ext cx="221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Quattrocento" panose="02020502030000000404" pitchFamily="18" charset="0"/>
              </a:rPr>
              <a:t>607 x 750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A7BF39-CE70-4D19-A24C-3216D5DE6553}"/>
              </a:ext>
            </a:extLst>
          </p:cNvPr>
          <p:cNvSpPr txBox="1"/>
          <p:nvPr/>
        </p:nvSpPr>
        <p:spPr>
          <a:xfrm>
            <a:off x="8021462" y="3685523"/>
            <a:ext cx="218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Quattrocento" panose="02020502030000000404" pitchFamily="18" charset="0"/>
              </a:rPr>
              <a:t>607 x 329</a:t>
            </a:r>
          </a:p>
        </p:txBody>
      </p:sp>
    </p:spTree>
    <p:extLst>
      <p:ext uri="{BB962C8B-B14F-4D97-AF65-F5344CB8AC3E}">
        <p14:creationId xmlns:p14="http://schemas.microsoft.com/office/powerpoint/2010/main" val="3649982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D2DD5F-CEF7-4088-8455-DA772E451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573" y="651195"/>
            <a:ext cx="8335498" cy="555560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49083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AEF21D-CB28-407D-8B3D-2E9CE1E9A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248291" y="1500845"/>
            <a:ext cx="5785910" cy="385630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4421C-2F80-4C41-9422-2CC322014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41" y="536045"/>
            <a:ext cx="3856309" cy="578591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E19E1A-8F2C-47BE-94B1-6BCE401AE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399709" y="-1059185"/>
            <a:ext cx="6144795" cy="921950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637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0188E1F3-1B03-41BD-B2E6-2050556A3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859" y="508670"/>
            <a:ext cx="8760990" cy="584066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1272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726341-13D1-430D-A987-B2BD3B7C1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5157" y="514221"/>
            <a:ext cx="3873083" cy="581107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80413-7E4C-4A5C-A9E5-A3A44841D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653" y="514222"/>
            <a:ext cx="3873083" cy="581107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43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BC3B5-A046-4871-9AF0-285D67982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lice" pitchFamily="2" charset="0"/>
                <a:ea typeface="Alice" pitchFamily="2" charset="0"/>
              </a:rPr>
              <a:t>Flexible work light - £5.49 – 7 Day Shop</a:t>
            </a:r>
            <a:br>
              <a:rPr lang="en-GB" dirty="0"/>
            </a:br>
            <a:r>
              <a:rPr lang="en-GB" sz="1300" dirty="0">
                <a:hlinkClick r:id="rId2"/>
              </a:rPr>
              <a:t>https://www.7dayshop.com/led-torches-and-camping-lights/7dayshop-torch-twin-headed-flexible-work-light-snake-light-with-54-x-led-large-and-long-82cm</a:t>
            </a:r>
            <a:r>
              <a:rPr lang="en-GB" sz="1300" dirty="0"/>
              <a:t> </a:t>
            </a:r>
          </a:p>
        </p:txBody>
      </p:sp>
      <p:pic>
        <p:nvPicPr>
          <p:cNvPr id="5" name="Content Placeholder 4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D174F4BE-C55F-4E39-8344-130C72144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4722" y="1994995"/>
            <a:ext cx="4445972" cy="449911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97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229215F-ADD3-4503-86C6-15502472A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1745" y="866163"/>
            <a:ext cx="7688510" cy="512567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916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5D92-6836-4640-AF19-8D94AF869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morant Garamond" panose="00000500000000000000" pitchFamily="2" charset="0"/>
              </a:rPr>
              <a:t>Camping lamp - £5.99 – 7 Day Shop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2CFCA8-435F-42D0-A7E7-7C5050241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448" y="1409144"/>
            <a:ext cx="3514986" cy="527379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86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BED6-2A13-494B-A50A-411E0056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rmorant Garamond" panose="00000500000000000000" pitchFamily="2" charset="0"/>
              </a:rPr>
              <a:t>Flexible LED lamp - £10</a:t>
            </a: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B506C-0CCE-4ABD-8582-E7F362FB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46896" y="1765877"/>
            <a:ext cx="3973666" cy="44011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7EDE35-B018-533A-1ECD-22F3E9DF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7362" y="1765878"/>
            <a:ext cx="4061340" cy="44011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52370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1662</TotalTime>
  <Words>367</Words>
  <Application>Microsoft Office PowerPoint</Application>
  <PresentationFormat>Widescreen</PresentationFormat>
  <Paragraphs>89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Alamanda</vt:lpstr>
      <vt:lpstr>Alice</vt:lpstr>
      <vt:lpstr>Arial</vt:lpstr>
      <vt:lpstr>Century Gothic</vt:lpstr>
      <vt:lpstr>Cormorant Garamond</vt:lpstr>
      <vt:lpstr>Quattrocento</vt:lpstr>
      <vt:lpstr>Rastanty Cortez</vt:lpstr>
      <vt:lpstr>Wingdings 3</vt:lpstr>
      <vt:lpstr>Wisp</vt:lpstr>
      <vt:lpstr>Macro Photography –              on a budget</vt:lpstr>
      <vt:lpstr>What we’re going to be looking at. </vt:lpstr>
      <vt:lpstr>Lighting on a Budget</vt:lpstr>
      <vt:lpstr>A torch – cost = £2.99+</vt:lpstr>
      <vt:lpstr>PowerPoint Presentation</vt:lpstr>
      <vt:lpstr>Flexible work light - £5.49 – 7 Day Shop https://www.7dayshop.com/led-torches-and-camping-lights/7dayshop-torch-twin-headed-flexible-work-light-snake-light-with-54-x-led-large-and-long-82cm </vt:lpstr>
      <vt:lpstr>PowerPoint Presentation</vt:lpstr>
      <vt:lpstr>Camping lamp - £5.99 – 7 Day Shop </vt:lpstr>
      <vt:lpstr>Flexible LED lamp - £10</vt:lpstr>
      <vt:lpstr>PowerPoint Presentation</vt:lpstr>
      <vt:lpstr>PowerPoint Presentation</vt:lpstr>
      <vt:lpstr>A3 LightPad - £35 - Amazon</vt:lpstr>
      <vt:lpstr>PowerPoint Presentation</vt:lpstr>
      <vt:lpstr>PowerPoint Presentation</vt:lpstr>
      <vt:lpstr>Video light - £30 - Amazon</vt:lpstr>
      <vt:lpstr>Video Light Accessories </vt:lpstr>
      <vt:lpstr>PowerPoint Presentation</vt:lpstr>
      <vt:lpstr>PowerPoint Presentation</vt:lpstr>
      <vt:lpstr>Budget Macro/Close-up lenses</vt:lpstr>
      <vt:lpstr>Close-up Filter from £10 - Amazon</vt:lpstr>
      <vt:lpstr>Extension Rings</vt:lpstr>
      <vt:lpstr>Ryanox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Wedding photographers</vt:lpstr>
      <vt:lpstr>PowerPoint Presentation</vt:lpstr>
      <vt:lpstr>PowerPoint Presentation</vt:lpstr>
      <vt:lpstr>PowerPoint Presentation</vt:lpstr>
      <vt:lpstr>PowerPoint Presentation</vt:lpstr>
      <vt:lpstr>Backgrounds</vt:lpstr>
      <vt:lpstr>Items in the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Photograph &amp; print your 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Create your own</vt:lpstr>
      <vt:lpstr>Non-structural Hardwood plywood 5.5mm x 607mm x 1829mm – £15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Whitmore</dc:creator>
  <cp:lastModifiedBy>Michelle Whitmore</cp:lastModifiedBy>
  <cp:revision>62</cp:revision>
  <dcterms:created xsi:type="dcterms:W3CDTF">2017-12-01T15:27:14Z</dcterms:created>
  <dcterms:modified xsi:type="dcterms:W3CDTF">2023-12-15T17:18:17Z</dcterms:modified>
</cp:coreProperties>
</file>